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0" r:id="rId3"/>
    <p:sldId id="289" r:id="rId4"/>
    <p:sldId id="263" r:id="rId5"/>
    <p:sldId id="282" r:id="rId6"/>
    <p:sldId id="290" r:id="rId7"/>
    <p:sldId id="295" r:id="rId8"/>
    <p:sldId id="304" r:id="rId9"/>
    <p:sldId id="305" r:id="rId10"/>
    <p:sldId id="293" r:id="rId11"/>
    <p:sldId id="292" r:id="rId12"/>
    <p:sldId id="301" r:id="rId13"/>
    <p:sldId id="297" r:id="rId14"/>
    <p:sldId id="298" r:id="rId15"/>
    <p:sldId id="302" r:id="rId16"/>
    <p:sldId id="299" r:id="rId17"/>
    <p:sldId id="273" r:id="rId18"/>
    <p:sldId id="278" r:id="rId19"/>
    <p:sldId id="277" r:id="rId20"/>
    <p:sldId id="276" r:id="rId21"/>
    <p:sldId id="280" r:id="rId22"/>
    <p:sldId id="285" r:id="rId23"/>
    <p:sldId id="284" r:id="rId24"/>
    <p:sldId id="303" r:id="rId25"/>
    <p:sldId id="279" r:id="rId26"/>
    <p:sldId id="300" r:id="rId27"/>
    <p:sldId id="288" r:id="rId28"/>
    <p:sldId id="267" r:id="rId29"/>
    <p:sldId id="266" r:id="rId30"/>
    <p:sldId id="25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9A53-6BCD-45C9-9F81-565F881706F2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6190-AE63-461E-B24C-4CD12A39E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948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9A53-6BCD-45C9-9F81-565F881706F2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6190-AE63-461E-B24C-4CD12A39E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615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9A53-6BCD-45C9-9F81-565F881706F2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6190-AE63-461E-B24C-4CD12A39E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12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9A53-6BCD-45C9-9F81-565F881706F2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6190-AE63-461E-B24C-4CD12A39E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66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9A53-6BCD-45C9-9F81-565F881706F2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6190-AE63-461E-B24C-4CD12A39E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9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9A53-6BCD-45C9-9F81-565F881706F2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6190-AE63-461E-B24C-4CD12A39E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164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9A53-6BCD-45C9-9F81-565F881706F2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6190-AE63-461E-B24C-4CD12A39E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47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9A53-6BCD-45C9-9F81-565F881706F2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6190-AE63-461E-B24C-4CD12A39E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04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9A53-6BCD-45C9-9F81-565F881706F2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6190-AE63-461E-B24C-4CD12A39E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87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9A53-6BCD-45C9-9F81-565F881706F2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6190-AE63-461E-B24C-4CD12A39E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511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9A53-6BCD-45C9-9F81-565F881706F2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6190-AE63-461E-B24C-4CD12A39E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5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F9A53-6BCD-45C9-9F81-565F881706F2}" type="datetimeFigureOut">
              <a:rPr lang="ru-RU" smtClean="0"/>
              <a:pPr/>
              <a:t>19.09.2018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A6190-AE63-461E-B24C-4CD12A39E8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71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88"/>
            <a:ext cx="8686800" cy="685641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prstClr val="black"/>
                </a:solidFill>
                <a:ea typeface="+mj-ea"/>
                <a:cs typeface="+mj-cs"/>
              </a:rPr>
              <a:t>МДОУ </a:t>
            </a:r>
            <a:r>
              <a:rPr lang="en-US" sz="2900" b="1" dirty="0" smtClean="0">
                <a:solidFill>
                  <a:prstClr val="black"/>
                </a:solidFill>
                <a:ea typeface="+mj-ea"/>
                <a:cs typeface="+mj-cs"/>
              </a:rPr>
              <a:t>“</a:t>
            </a:r>
            <a:r>
              <a:rPr lang="ru-RU" sz="2900" b="1" dirty="0" smtClean="0">
                <a:solidFill>
                  <a:prstClr val="black"/>
                </a:solidFill>
                <a:ea typeface="+mj-ea"/>
                <a:cs typeface="+mj-cs"/>
              </a:rPr>
              <a:t>Детский сад №2 Солнышко</a:t>
            </a:r>
            <a:r>
              <a:rPr lang="en-US" sz="2200" b="1" dirty="0" smtClean="0">
                <a:solidFill>
                  <a:prstClr val="black"/>
                </a:solidFill>
                <a:ea typeface="+mj-ea"/>
                <a:cs typeface="+mj-cs"/>
              </a:rPr>
              <a:t>”</a:t>
            </a:r>
            <a:r>
              <a:rPr lang="ru-RU" sz="2200" b="1" dirty="0" smtClean="0">
                <a:solidFill>
                  <a:prstClr val="black"/>
                </a:solidFill>
                <a:ea typeface="+mj-ea"/>
                <a:cs typeface="+mj-cs"/>
              </a:rPr>
              <a:t>   </a:t>
            </a:r>
            <a:endParaRPr lang="ru-RU" sz="76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lnSpc>
                <a:spcPct val="134000"/>
              </a:lnSpc>
              <a:spcBef>
                <a:spcPts val="0"/>
              </a:spcBef>
              <a:buNone/>
            </a:pPr>
            <a:r>
              <a:rPr lang="en-US" sz="7600" b="1" i="1" dirty="0" smtClean="0">
                <a:solidFill>
                  <a:srgbClr val="FF0000"/>
                </a:solidFill>
                <a:ea typeface="+mj-ea"/>
                <a:cs typeface="+mj-cs"/>
              </a:rPr>
              <a:t>“</a:t>
            </a:r>
            <a:r>
              <a:rPr lang="ru-RU" sz="7600" b="1" i="1" dirty="0">
                <a:solidFill>
                  <a:srgbClr val="FF0000"/>
                </a:solidFill>
                <a:ea typeface="+mj-ea"/>
                <a:cs typeface="+mj-cs"/>
              </a:rPr>
              <a:t>Методы и приемы              </a:t>
            </a:r>
            <a:r>
              <a:rPr lang="ru-RU" sz="7600" b="1" i="1" dirty="0" smtClean="0">
                <a:solidFill>
                  <a:srgbClr val="FF0000"/>
                </a:solidFill>
                <a:ea typeface="+mj-ea"/>
                <a:cs typeface="+mj-cs"/>
              </a:rPr>
              <a:t>                исследовательской </a:t>
            </a:r>
            <a:r>
              <a:rPr lang="ru-RU" sz="7600" b="1" i="1" dirty="0">
                <a:solidFill>
                  <a:srgbClr val="FF0000"/>
                </a:solidFill>
                <a:ea typeface="+mj-ea"/>
                <a:cs typeface="+mj-cs"/>
              </a:rPr>
              <a:t>деятельности                     </a:t>
            </a:r>
            <a:r>
              <a:rPr lang="ru-RU" sz="7600" b="1" i="1" dirty="0" smtClean="0">
                <a:solidFill>
                  <a:srgbClr val="FF0000"/>
                </a:solidFill>
                <a:ea typeface="+mj-ea"/>
                <a:cs typeface="+mj-cs"/>
              </a:rPr>
              <a:t>                         старших </a:t>
            </a:r>
          </a:p>
          <a:p>
            <a:pPr marL="0" indent="0" algn="ctr">
              <a:lnSpc>
                <a:spcPct val="134000"/>
              </a:lnSpc>
              <a:spcBef>
                <a:spcPts val="0"/>
              </a:spcBef>
              <a:buNone/>
            </a:pPr>
            <a:r>
              <a:rPr lang="ru-RU" sz="7600" b="1" i="1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ru-RU" sz="7600" b="1" i="1" dirty="0" smtClean="0">
                <a:solidFill>
                  <a:srgbClr val="FF0000"/>
                </a:solidFill>
                <a:ea typeface="+mj-ea"/>
                <a:cs typeface="+mj-cs"/>
              </a:rPr>
              <a:t>            дошкольников </a:t>
            </a:r>
            <a:r>
              <a:rPr lang="ru-RU" sz="7600" b="1" i="1" dirty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ru-RU" sz="7600" b="1" i="1" dirty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ru-RU" sz="7600" b="1" i="1" dirty="0">
                <a:solidFill>
                  <a:srgbClr val="FF0000"/>
                </a:solidFill>
                <a:ea typeface="+mj-ea"/>
                <a:cs typeface="+mj-cs"/>
              </a:rPr>
              <a:t>                      </a:t>
            </a:r>
            <a:r>
              <a:rPr lang="ru-RU" sz="7600" b="1" i="1" dirty="0" smtClean="0">
                <a:solidFill>
                  <a:srgbClr val="FF0000"/>
                </a:solidFill>
                <a:ea typeface="+mj-ea"/>
                <a:cs typeface="+mj-cs"/>
              </a:rPr>
              <a:t>в </a:t>
            </a:r>
            <a:r>
              <a:rPr lang="ru-RU" sz="7600" b="1" i="1" dirty="0">
                <a:solidFill>
                  <a:srgbClr val="FF0000"/>
                </a:solidFill>
                <a:ea typeface="+mj-ea"/>
                <a:cs typeface="+mj-cs"/>
              </a:rPr>
              <a:t>детском саду № 2</a:t>
            </a:r>
            <a:br>
              <a:rPr lang="ru-RU" sz="7600" b="1" i="1" dirty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ru-RU" sz="7600" b="1" i="1" dirty="0">
                <a:solidFill>
                  <a:srgbClr val="FF0000"/>
                </a:solidFill>
                <a:ea typeface="+mj-ea"/>
                <a:cs typeface="+mj-cs"/>
              </a:rPr>
              <a:t>             </a:t>
            </a:r>
            <a:r>
              <a:rPr lang="ru-RU" sz="7600" b="1" i="1" dirty="0" smtClean="0">
                <a:solidFill>
                  <a:srgbClr val="FF0000"/>
                </a:solidFill>
                <a:ea typeface="+mj-ea"/>
                <a:cs typeface="+mj-cs"/>
              </a:rPr>
              <a:t>Солнышко</a:t>
            </a:r>
            <a:r>
              <a:rPr lang="en-US" sz="7600" b="1" i="1" dirty="0" smtClean="0">
                <a:solidFill>
                  <a:srgbClr val="FF0000"/>
                </a:solidFill>
                <a:ea typeface="+mj-ea"/>
                <a:cs typeface="+mj-cs"/>
              </a:rPr>
              <a:t>”</a:t>
            </a:r>
            <a:endParaRPr lang="ru-RU" sz="7600" b="1" i="1" dirty="0" smtClean="0">
              <a:solidFill>
                <a:srgbClr val="FF0000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3600" b="1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36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2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r">
              <a:buNone/>
            </a:pPr>
            <a:r>
              <a:rPr lang="ru-RU" sz="2900" dirty="0" smtClean="0">
                <a:solidFill>
                  <a:prstClr val="black"/>
                </a:solidFill>
                <a:ea typeface="+mj-ea"/>
                <a:cs typeface="+mj-cs"/>
              </a:rPr>
              <a:t>Подготовила воспитатель: </a:t>
            </a:r>
          </a:p>
          <a:p>
            <a:pPr marL="0" indent="0" algn="r">
              <a:buNone/>
            </a:pPr>
            <a:r>
              <a:rPr lang="ru-RU" sz="2900" dirty="0" err="1" smtClean="0">
                <a:solidFill>
                  <a:prstClr val="black"/>
                </a:solidFill>
                <a:ea typeface="+mj-ea"/>
                <a:cs typeface="+mj-cs"/>
              </a:rPr>
              <a:t>Катошина</a:t>
            </a:r>
            <a:r>
              <a:rPr lang="ru-RU" sz="2900" dirty="0" smtClean="0">
                <a:solidFill>
                  <a:prstClr val="black"/>
                </a:solidFill>
                <a:ea typeface="+mj-ea"/>
                <a:cs typeface="+mj-cs"/>
              </a:rPr>
              <a:t> Елена </a:t>
            </a:r>
            <a:r>
              <a:rPr lang="ru-RU" sz="2900" dirty="0" smtClean="0">
                <a:solidFill>
                  <a:prstClr val="black"/>
                </a:solidFill>
                <a:ea typeface="+mj-ea"/>
                <a:cs typeface="+mj-cs"/>
              </a:rPr>
              <a:t>Николаевна</a:t>
            </a:r>
          </a:p>
          <a:p>
            <a:pPr marL="0" indent="0" algn="r">
              <a:buNone/>
            </a:pPr>
            <a:endParaRPr lang="ru-RU" sz="2900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ru-RU" sz="2500" dirty="0">
                <a:solidFill>
                  <a:srgbClr val="000000"/>
                </a:solidFill>
                <a:latin typeface="+mj-lt"/>
              </a:rPr>
              <a:t>Ростов, 2018</a:t>
            </a:r>
            <a:endParaRPr lang="ru-RU" sz="2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790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573016"/>
            <a:ext cx="2094722" cy="27929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29066"/>
            <a:ext cx="1656184" cy="22082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08720"/>
            <a:ext cx="1863638" cy="24848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08720"/>
            <a:ext cx="1761710" cy="2348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1872208" cy="24962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23728" y="404664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Мини - лаборатория</a:t>
            </a:r>
          </a:p>
        </p:txBody>
      </p:sp>
      <p:pic>
        <p:nvPicPr>
          <p:cNvPr id="9" name="Рисунок 8" descr="IMG_605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27784" y="3933056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476672"/>
            <a:ext cx="48782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Памятка:</a:t>
            </a:r>
          </a:p>
          <a:p>
            <a:pPr lvl="0" algn="ctr"/>
            <a:r>
              <a:rPr lang="ru-RU" sz="2400" dirty="0">
                <a:latin typeface="+mj-lt"/>
              </a:rPr>
              <a:t>«Рекомендации для воспитателей по организации </a:t>
            </a:r>
            <a:r>
              <a:rPr lang="ru-RU" sz="2400" dirty="0" smtClean="0">
                <a:latin typeface="+mj-lt"/>
              </a:rPr>
              <a:t>опытно - экспериментальной </a:t>
            </a:r>
            <a:r>
              <a:rPr lang="ru-RU" sz="2400" dirty="0">
                <a:latin typeface="+mj-lt"/>
              </a:rPr>
              <a:t>деятельности».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823657"/>
            <a:ext cx="3018348" cy="2263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76872"/>
            <a:ext cx="2146400" cy="2861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2831111" cy="21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476672"/>
            <a:ext cx="698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0" algn="ctr"/>
            <a:endParaRPr lang="ru-RU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0" algn="ctr"/>
            <a:endParaRPr lang="ru-RU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0" algn="ctr"/>
            <a:endParaRPr lang="ru-RU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0" algn="ctr"/>
            <a:endParaRPr 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548680"/>
            <a:ext cx="50405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i="1" kern="0" dirty="0" smtClean="0">
              <a:solidFill>
                <a:srgbClr val="FF0000"/>
              </a:solidFill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kern="0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Методы и приемы:</a:t>
            </a:r>
          </a:p>
          <a:p>
            <a:endParaRPr lang="ru-RU" sz="2800" dirty="0"/>
          </a:p>
        </p:txBody>
      </p:sp>
      <p:pic>
        <p:nvPicPr>
          <p:cNvPr id="7" name="Picture 2" descr="C:\Users\Титан\Desktop\опыты артинки\chitatel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204864"/>
            <a:ext cx="2974280" cy="3345025"/>
          </a:xfrm>
          <a:prstGeom prst="rect">
            <a:avLst/>
          </a:prstGeom>
          <a:noFill/>
        </p:spPr>
      </p:pic>
      <p:pic>
        <p:nvPicPr>
          <p:cNvPr id="8" name="Picture 1" descr="C:\Users\Титан\Desktop\опыты артинки\0_3a855_1ebba684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988840"/>
            <a:ext cx="2625867" cy="3929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09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-872178"/>
            <a:ext cx="828092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76" lvl="0" indent="-265176">
              <a:spcBef>
                <a:spcPts val="250"/>
              </a:spcBef>
              <a:buClr>
                <a:srgbClr val="CEB966"/>
              </a:buClr>
              <a:buSzPct val="80000"/>
            </a:pPr>
            <a:endParaRPr lang="ru-RU" sz="2800" b="1" i="1" dirty="0" smtClean="0">
              <a:solidFill>
                <a:srgbClr val="A379BB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76" lvl="0" indent="-265176">
              <a:spcBef>
                <a:spcPts val="250"/>
              </a:spcBef>
              <a:buClr>
                <a:srgbClr val="CEB966"/>
              </a:buClr>
              <a:buSzPct val="80000"/>
            </a:pPr>
            <a:endParaRPr lang="ru-RU" sz="2800" b="1" i="1" dirty="0">
              <a:solidFill>
                <a:srgbClr val="A379BB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76" lvl="0" indent="-265176">
              <a:spcBef>
                <a:spcPts val="250"/>
              </a:spcBef>
              <a:buClr>
                <a:srgbClr val="CEB966"/>
              </a:buClr>
              <a:buSzPct val="80000"/>
            </a:pPr>
            <a:endParaRPr lang="ru-RU" sz="2800" b="1" i="1" dirty="0" smtClean="0">
              <a:solidFill>
                <a:srgbClr val="A379BB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833" y="404664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Наглядные методы: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24" y="2683616"/>
            <a:ext cx="2414220" cy="321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134" y="1196752"/>
            <a:ext cx="2409732" cy="321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564904"/>
            <a:ext cx="259228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-872178"/>
            <a:ext cx="828092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76" lvl="0" indent="-265176">
              <a:spcBef>
                <a:spcPts val="250"/>
              </a:spcBef>
              <a:buClr>
                <a:srgbClr val="CEB966"/>
              </a:buClr>
              <a:buSzPct val="80000"/>
            </a:pPr>
            <a:endParaRPr lang="ru-RU" sz="2800" b="1" i="1" dirty="0" smtClean="0">
              <a:solidFill>
                <a:srgbClr val="A379BB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76" lvl="0" indent="-265176">
              <a:spcBef>
                <a:spcPts val="250"/>
              </a:spcBef>
              <a:buClr>
                <a:srgbClr val="CEB966"/>
              </a:buClr>
              <a:buSzPct val="80000"/>
            </a:pPr>
            <a:endParaRPr lang="ru-RU" sz="2800" b="1" i="1" dirty="0">
              <a:solidFill>
                <a:srgbClr val="A379BB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76" lvl="0" indent="-265176">
              <a:spcBef>
                <a:spcPts val="250"/>
              </a:spcBef>
              <a:buClr>
                <a:srgbClr val="CEB966"/>
              </a:buClr>
              <a:buSzPct val="80000"/>
            </a:pPr>
            <a:endParaRPr lang="ru-RU" sz="2800" b="1" i="1" dirty="0" smtClean="0">
              <a:solidFill>
                <a:srgbClr val="A379BB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30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04664"/>
            <a:ext cx="2304256" cy="3072341"/>
          </a:xfrm>
          <a:prstGeom prst="rect">
            <a:avLst/>
          </a:prstGeom>
        </p:spPr>
      </p:pic>
      <p:pic>
        <p:nvPicPr>
          <p:cNvPr id="5" name="Рисунок 4" descr="IMG_30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772816"/>
            <a:ext cx="3096344" cy="4128459"/>
          </a:xfrm>
          <a:prstGeom prst="rect">
            <a:avLst/>
          </a:prstGeom>
        </p:spPr>
      </p:pic>
      <p:pic>
        <p:nvPicPr>
          <p:cNvPr id="6" name="Рисунок 5" descr="IMG_30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717032"/>
            <a:ext cx="3491880" cy="26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-872178"/>
            <a:ext cx="828092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76" lvl="0" indent="-265176">
              <a:spcBef>
                <a:spcPts val="250"/>
              </a:spcBef>
              <a:buClr>
                <a:srgbClr val="CEB966"/>
              </a:buClr>
              <a:buSzPct val="80000"/>
            </a:pPr>
            <a:endParaRPr lang="ru-RU" sz="2800" b="1" i="1" dirty="0" smtClean="0">
              <a:solidFill>
                <a:srgbClr val="A379BB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76" lvl="0" indent="-265176">
              <a:spcBef>
                <a:spcPts val="250"/>
              </a:spcBef>
              <a:buClr>
                <a:srgbClr val="CEB966"/>
              </a:buClr>
              <a:buSzPct val="80000"/>
            </a:pPr>
            <a:endParaRPr lang="ru-RU" sz="2800" b="1" i="1" dirty="0">
              <a:solidFill>
                <a:srgbClr val="A379BB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76" lvl="0" indent="-265176">
              <a:spcBef>
                <a:spcPts val="250"/>
              </a:spcBef>
              <a:buClr>
                <a:srgbClr val="CEB966"/>
              </a:buClr>
              <a:buSzPct val="80000"/>
            </a:pPr>
            <a:endParaRPr lang="ru-RU" sz="2800" b="1" i="1" dirty="0" smtClean="0">
              <a:solidFill>
                <a:srgbClr val="A379BB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60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404664"/>
            <a:ext cx="2499742" cy="3332989"/>
          </a:xfrm>
          <a:prstGeom prst="rect">
            <a:avLst/>
          </a:prstGeom>
        </p:spPr>
      </p:pic>
      <p:pic>
        <p:nvPicPr>
          <p:cNvPr id="8" name="Рисунок 7" descr="IMG_60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2852936"/>
            <a:ext cx="2459250" cy="3279000"/>
          </a:xfrm>
          <a:prstGeom prst="rect">
            <a:avLst/>
          </a:prstGeom>
        </p:spPr>
      </p:pic>
      <p:pic>
        <p:nvPicPr>
          <p:cNvPr id="9" name="Рисунок 8" descr="IMG_60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2996952"/>
            <a:ext cx="2472714" cy="32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-872178"/>
            <a:ext cx="828092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76" lvl="0" indent="-265176">
              <a:spcBef>
                <a:spcPts val="250"/>
              </a:spcBef>
              <a:buClr>
                <a:srgbClr val="CEB966"/>
              </a:buClr>
              <a:buSzPct val="80000"/>
            </a:pPr>
            <a:endParaRPr lang="ru-RU" sz="2800" b="1" i="1" dirty="0" smtClean="0">
              <a:solidFill>
                <a:srgbClr val="A379BB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76" lvl="0" indent="-265176">
              <a:spcBef>
                <a:spcPts val="250"/>
              </a:spcBef>
              <a:buClr>
                <a:srgbClr val="CEB966"/>
              </a:buClr>
              <a:buSzPct val="80000"/>
            </a:pPr>
            <a:endParaRPr lang="ru-RU" sz="2800" b="1" i="1" dirty="0">
              <a:solidFill>
                <a:srgbClr val="A379BB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76" lvl="0" indent="-265176">
              <a:spcBef>
                <a:spcPts val="250"/>
              </a:spcBef>
              <a:buClr>
                <a:srgbClr val="CEB966"/>
              </a:buClr>
              <a:buSzPct val="80000"/>
            </a:pPr>
            <a:endParaRPr lang="ru-RU" sz="2800" b="1" i="1" dirty="0" smtClean="0">
              <a:solidFill>
                <a:srgbClr val="A379BB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6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548680"/>
            <a:ext cx="2160240" cy="2880320"/>
          </a:xfrm>
          <a:prstGeom prst="rect">
            <a:avLst/>
          </a:prstGeom>
        </p:spPr>
      </p:pic>
      <p:pic>
        <p:nvPicPr>
          <p:cNvPr id="5" name="Рисунок 4" descr="IMG_6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284984"/>
            <a:ext cx="2405244" cy="3206992"/>
          </a:xfrm>
          <a:prstGeom prst="rect">
            <a:avLst/>
          </a:prstGeom>
        </p:spPr>
      </p:pic>
      <p:pic>
        <p:nvPicPr>
          <p:cNvPr id="6" name="Рисунок 5" descr="IMG_39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76672"/>
            <a:ext cx="2055726" cy="2740968"/>
          </a:xfrm>
          <a:prstGeom prst="rect">
            <a:avLst/>
          </a:prstGeom>
        </p:spPr>
      </p:pic>
      <p:pic>
        <p:nvPicPr>
          <p:cNvPr id="7" name="Рисунок 6" descr="IMG_60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3501008"/>
            <a:ext cx="205222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1141482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548681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</a:rPr>
              <a:t>Практические методы: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b="1" kern="0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0" cap="none" spc="50" normalizeH="0" baseline="0" noProof="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omic Sans MS" pitchFamily="66" charset="0"/>
            </a:endParaRPr>
          </a:p>
        </p:txBody>
      </p:sp>
      <p:pic>
        <p:nvPicPr>
          <p:cNvPr id="5" name="Рисунок 4" descr="IMG_1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3429000"/>
            <a:ext cx="2016224" cy="2688299"/>
          </a:xfrm>
          <a:prstGeom prst="rect">
            <a:avLst/>
          </a:prstGeom>
        </p:spPr>
      </p:pic>
      <p:pic>
        <p:nvPicPr>
          <p:cNvPr id="6" name="Рисунок 5" descr="IMG_16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0" y="692696"/>
            <a:ext cx="1845686" cy="2460914"/>
          </a:xfrm>
          <a:prstGeom prst="rect">
            <a:avLst/>
          </a:prstGeom>
        </p:spPr>
      </p:pic>
      <p:pic>
        <p:nvPicPr>
          <p:cNvPr id="7" name="Рисунок 6" descr="IMG_16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1124744"/>
            <a:ext cx="2232248" cy="2976331"/>
          </a:xfrm>
          <a:prstGeom prst="rect">
            <a:avLst/>
          </a:prstGeom>
        </p:spPr>
      </p:pic>
      <p:pic>
        <p:nvPicPr>
          <p:cNvPr id="8" name="Рисунок 7" descr="IMG_16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3861048"/>
            <a:ext cx="1872208" cy="2496277"/>
          </a:xfrm>
          <a:prstGeom prst="rect">
            <a:avLst/>
          </a:prstGeom>
        </p:spPr>
      </p:pic>
      <p:pic>
        <p:nvPicPr>
          <p:cNvPr id="9" name="Рисунок 8" descr="IMG_165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9632" y="1196752"/>
            <a:ext cx="1872208" cy="2496277"/>
          </a:xfrm>
          <a:prstGeom prst="rect">
            <a:avLst/>
          </a:prstGeom>
        </p:spPr>
      </p:pic>
      <p:pic>
        <p:nvPicPr>
          <p:cNvPr id="10" name="Рисунок 9" descr="IMG_20170112_11041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848" y="4221088"/>
            <a:ext cx="2843808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0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1141482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5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476672"/>
            <a:ext cx="1458162" cy="2592287"/>
          </a:xfrm>
          <a:prstGeom prst="rect">
            <a:avLst/>
          </a:prstGeom>
        </p:spPr>
      </p:pic>
      <p:pic>
        <p:nvPicPr>
          <p:cNvPr id="6" name="Рисунок 5" descr="IMG_25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636" y="2230999"/>
            <a:ext cx="1862440" cy="3311003"/>
          </a:xfrm>
          <a:prstGeom prst="rect">
            <a:avLst/>
          </a:prstGeom>
        </p:spPr>
      </p:pic>
      <p:pic>
        <p:nvPicPr>
          <p:cNvPr id="7" name="Рисунок 6" descr="IMG_25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692696"/>
            <a:ext cx="3792990" cy="2133557"/>
          </a:xfrm>
          <a:prstGeom prst="rect">
            <a:avLst/>
          </a:prstGeom>
        </p:spPr>
      </p:pic>
      <p:pic>
        <p:nvPicPr>
          <p:cNvPr id="8" name="Рисунок 7" descr="IMG_257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3116964"/>
            <a:ext cx="1728192" cy="3072342"/>
          </a:xfrm>
          <a:prstGeom prst="rect">
            <a:avLst/>
          </a:prstGeom>
        </p:spPr>
      </p:pic>
      <p:pic>
        <p:nvPicPr>
          <p:cNvPr id="9" name="Рисунок 8" descr="IMG_257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3068960"/>
            <a:ext cx="1800200" cy="32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2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1141482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170623_1027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1512" y="980728"/>
            <a:ext cx="3552395" cy="2664296"/>
          </a:xfrm>
          <a:prstGeom prst="rect">
            <a:avLst/>
          </a:prstGeom>
        </p:spPr>
      </p:pic>
      <p:pic>
        <p:nvPicPr>
          <p:cNvPr id="6" name="Рисунок 5" descr="IMG_20170623_1027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1179580"/>
            <a:ext cx="2784309" cy="2088232"/>
          </a:xfrm>
          <a:prstGeom prst="rect">
            <a:avLst/>
          </a:prstGeom>
        </p:spPr>
      </p:pic>
      <p:pic>
        <p:nvPicPr>
          <p:cNvPr id="7" name="Рисунок 6" descr="IMG_20170530_1034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516" y="3395533"/>
            <a:ext cx="2203292" cy="2937723"/>
          </a:xfrm>
          <a:prstGeom prst="rect">
            <a:avLst/>
          </a:prstGeom>
        </p:spPr>
      </p:pic>
      <p:pic>
        <p:nvPicPr>
          <p:cNvPr id="8" name="Рисунок 7" descr="IMG_20170530_1034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3789040"/>
            <a:ext cx="3392288" cy="25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4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1124744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dirty="0"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620688"/>
            <a:ext cx="40324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2400" b="1" i="1" dirty="0" smtClean="0"/>
          </a:p>
          <a:p>
            <a:pPr>
              <a:buNone/>
            </a:pPr>
            <a:endParaRPr lang="ru-RU" sz="2400" i="1" dirty="0" smtClean="0"/>
          </a:p>
          <a:p>
            <a:pPr algn="ctr">
              <a:buNone/>
            </a:pPr>
            <a:r>
              <a:rPr lang="ru-RU" sz="2400" i="1" dirty="0" smtClean="0"/>
              <a:t>"Умейте открыть перед ребёнком в окружающем мире что-то одно, но открыть так, чтобы кусочек жизни заиграл перед детьми всеми красками радуги. Оставляйте всегда что-то недосказанное, чтобы ребёнку захотелось ещё и ещё раз возвратиться к тому, что он узнал".</a:t>
            </a:r>
          </a:p>
          <a:p>
            <a:pPr>
              <a:buNone/>
            </a:pPr>
            <a:endParaRPr lang="ru-RU" sz="2400" i="1" dirty="0" smtClean="0"/>
          </a:p>
          <a:p>
            <a:pPr algn="ctr">
              <a:buNone/>
            </a:pPr>
            <a:r>
              <a:rPr lang="ru-RU" sz="2400" i="1" dirty="0" smtClean="0"/>
              <a:t>     </a:t>
            </a:r>
            <a:r>
              <a:rPr lang="ru-RU" sz="2400" dirty="0" smtClean="0"/>
              <a:t>                    </a:t>
            </a:r>
            <a:r>
              <a:rPr lang="ru-RU" sz="2000" dirty="0" smtClean="0"/>
              <a:t>Сухомлинский В.А.</a:t>
            </a:r>
            <a:endParaRPr lang="ru-RU" sz="2000" dirty="0"/>
          </a:p>
        </p:txBody>
      </p:sp>
      <p:pic>
        <p:nvPicPr>
          <p:cNvPr id="6" name="Picture 2" descr="Сухомлинский В.А. скачать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148064" y="836712"/>
            <a:ext cx="3225000" cy="464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704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1141482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59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572683"/>
            <a:ext cx="2088232" cy="2784309"/>
          </a:xfrm>
          <a:prstGeom prst="rect">
            <a:avLst/>
          </a:prstGeom>
        </p:spPr>
      </p:pic>
      <p:pic>
        <p:nvPicPr>
          <p:cNvPr id="8" name="Рисунок 7" descr="IMG_59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56992"/>
            <a:ext cx="2217694" cy="2956926"/>
          </a:xfrm>
          <a:prstGeom prst="rect">
            <a:avLst/>
          </a:prstGeom>
        </p:spPr>
      </p:pic>
      <p:pic>
        <p:nvPicPr>
          <p:cNvPr id="9" name="Рисунок 8" descr="IMG_59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476672"/>
            <a:ext cx="2052228" cy="2736304"/>
          </a:xfrm>
          <a:prstGeom prst="rect">
            <a:avLst/>
          </a:prstGeom>
        </p:spPr>
      </p:pic>
      <p:pic>
        <p:nvPicPr>
          <p:cNvPr id="10" name="Рисунок 9" descr="IMG_59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3501008"/>
            <a:ext cx="216024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0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1141482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74047"/>
            <a:ext cx="2915816" cy="21868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717032"/>
            <a:ext cx="2880320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4664"/>
            <a:ext cx="2448272" cy="326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1141482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34" y="910598"/>
            <a:ext cx="1819194" cy="2425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980728"/>
            <a:ext cx="2253361" cy="3004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74" y="3397221"/>
            <a:ext cx="2146827" cy="28624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3467352"/>
            <a:ext cx="2124236" cy="28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5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1141482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29" y="1164770"/>
            <a:ext cx="2715766" cy="3621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53" y="2975281"/>
            <a:ext cx="2268252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07" y="2785797"/>
            <a:ext cx="2398108" cy="319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1141482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60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548680"/>
            <a:ext cx="2427734" cy="3236978"/>
          </a:xfrm>
          <a:prstGeom prst="rect">
            <a:avLst/>
          </a:prstGeom>
        </p:spPr>
      </p:pic>
      <p:pic>
        <p:nvPicPr>
          <p:cNvPr id="8" name="Рисунок 7" descr="IMG_60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3212976"/>
            <a:ext cx="2306208" cy="3074944"/>
          </a:xfrm>
          <a:prstGeom prst="rect">
            <a:avLst/>
          </a:prstGeom>
        </p:spPr>
      </p:pic>
      <p:pic>
        <p:nvPicPr>
          <p:cNvPr id="9" name="Рисунок 8" descr="IMG_60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476672"/>
            <a:ext cx="3384376" cy="2538282"/>
          </a:xfrm>
          <a:prstGeom prst="rect">
            <a:avLst/>
          </a:prstGeom>
        </p:spPr>
      </p:pic>
      <p:pic>
        <p:nvPicPr>
          <p:cNvPr id="10" name="Рисунок 9" descr="IMG_60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077072"/>
            <a:ext cx="2664296" cy="1998222"/>
          </a:xfrm>
          <a:prstGeom prst="rect">
            <a:avLst/>
          </a:prstGeom>
        </p:spPr>
      </p:pic>
      <p:pic>
        <p:nvPicPr>
          <p:cNvPr id="11" name="Рисунок 10" descr="IMG_607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3717032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1141482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04664"/>
            <a:ext cx="2139702" cy="2852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29000"/>
            <a:ext cx="2232248" cy="2976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6672"/>
            <a:ext cx="2232248" cy="2976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7032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8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0"/>
            <a:ext cx="82089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332656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Словесные методы: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IMG_6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861048"/>
            <a:ext cx="3360373" cy="2520280"/>
          </a:xfrm>
          <a:prstGeom prst="rect">
            <a:avLst/>
          </a:prstGeom>
        </p:spPr>
      </p:pic>
      <p:pic>
        <p:nvPicPr>
          <p:cNvPr id="7" name="Рисунок 6" descr="IMG_61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700808"/>
            <a:ext cx="2538282" cy="3384376"/>
          </a:xfrm>
          <a:prstGeom prst="rect">
            <a:avLst/>
          </a:prstGeom>
        </p:spPr>
      </p:pic>
      <p:pic>
        <p:nvPicPr>
          <p:cNvPr id="8" name="Рисунок 7" descr="IMG_61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764704"/>
            <a:ext cx="2133718" cy="284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8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3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-1141482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ru-RU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lang="ru-RU" sz="1600" b="1" i="1" kern="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ru-RU" sz="16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3419872" cy="2564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96752"/>
            <a:ext cx="2952328" cy="2214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861048"/>
            <a:ext cx="3264363" cy="24482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7824" y="40466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Мнемотехника: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IMG_60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1052736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-963488"/>
            <a:ext cx="878497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FF0000"/>
              </a:solidFill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FF0000"/>
              </a:solidFill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FF0000"/>
              </a:solidFill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FF0000"/>
              </a:solidFill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процессе экспериментирования дети учатся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dirty="0">
                <a:latin typeface="+mj-lt"/>
                <a:ea typeface="Times New Roman" pitchFamily="18" charset="0"/>
                <a:cs typeface="Times New Roman" pitchFamily="18" charset="0"/>
              </a:rPr>
              <a:t>видеть и выделять проблему;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dirty="0">
                <a:latin typeface="+mj-lt"/>
                <a:ea typeface="Times New Roman" pitchFamily="18" charset="0"/>
                <a:cs typeface="Times New Roman" pitchFamily="18" charset="0"/>
              </a:rPr>
              <a:t>принимать и ставить цель;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dirty="0">
                <a:latin typeface="+mj-lt"/>
                <a:ea typeface="Times New Roman" pitchFamily="18" charset="0"/>
                <a:cs typeface="Times New Roman" pitchFamily="18" charset="0"/>
              </a:rPr>
              <a:t>решать проблемы: анализировать объект или явление, выделять существенные признаки и связи, сопоставлять различные факты, выдвигать гипотезы, предположения, отбирать средства и материалы для самостоятельной деятельности, осуществлять эксперимент;</a:t>
            </a:r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dirty="0">
                <a:latin typeface="+mj-lt"/>
                <a:ea typeface="Times New Roman" pitchFamily="18" charset="0"/>
                <a:cs typeface="Times New Roman" pitchFamily="18" charset="0"/>
              </a:rPr>
              <a:t>высказывать суждения, делать </a:t>
            </a:r>
            <a:r>
              <a:rPr lang="ru-RU" sz="2400" dirty="0" smtClean="0">
                <a:latin typeface="+mj-lt"/>
                <a:ea typeface="Times New Roman" pitchFamily="18" charset="0"/>
                <a:cs typeface="Times New Roman" pitchFamily="18" charset="0"/>
              </a:rPr>
              <a:t>выводы.</a:t>
            </a:r>
            <a:endParaRPr lang="ru-RU" sz="24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5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-1467544"/>
            <a:ext cx="8064896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4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0" algn="ctr"/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  <a:p>
            <a:pPr lvl="0" algn="ctr"/>
            <a:endParaRPr lang="ru-RU" sz="4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Вывод: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  <a:p>
            <a:pPr lvl="0" indent="457200"/>
            <a:r>
              <a:rPr lang="ru-RU" sz="2400" dirty="0">
                <a:latin typeface="+mj-lt"/>
              </a:rPr>
              <a:t>Проанализировав результаты своей педагогической деятельности, я пришла к выводу, что опыт работы в данном направлении очень эффективен. Такой  метод обучения как экспериментальная деятельность</a:t>
            </a:r>
            <a:r>
              <a:rPr lang="ru-RU" sz="2400" dirty="0" smtClean="0">
                <a:latin typeface="+mj-lt"/>
              </a:rPr>
              <a:t>, </a:t>
            </a:r>
            <a:r>
              <a:rPr lang="ru-RU" sz="2400" dirty="0">
                <a:latin typeface="+mj-lt"/>
              </a:rPr>
              <a:t>активизирует познавательный интерес у детей и способствует  усвоению детьми новых знаний и умений.</a:t>
            </a:r>
          </a:p>
          <a:p>
            <a:pPr lvl="0" indent="457200"/>
            <a:r>
              <a:rPr lang="ru-RU" sz="2400" dirty="0" smtClean="0">
                <a:latin typeface="+mj-lt"/>
              </a:rPr>
              <a:t>Подводя </a:t>
            </a:r>
            <a:r>
              <a:rPr lang="ru-RU" sz="2400" dirty="0">
                <a:latin typeface="+mj-lt"/>
              </a:rPr>
              <a:t>итог, хочу сказать, что  поощряя детскую любознательность, утоляя жажду познания маленьких почемучек и направляя их исследовательскую инициативу, мы смогли развить у </a:t>
            </a:r>
            <a:r>
              <a:rPr lang="ru-RU" sz="2400" dirty="0" smtClean="0">
                <a:latin typeface="+mj-lt"/>
              </a:rPr>
              <a:t>детей </a:t>
            </a:r>
            <a:r>
              <a:rPr lang="ru-RU" sz="2400" dirty="0">
                <a:latin typeface="+mj-lt"/>
              </a:rPr>
              <a:t>творческую </a:t>
            </a:r>
            <a:r>
              <a:rPr lang="ru-RU" sz="2400" dirty="0" smtClean="0">
                <a:latin typeface="+mj-lt"/>
              </a:rPr>
              <a:t>активность,</a:t>
            </a:r>
            <a:r>
              <a:rPr lang="en-US" sz="2400" dirty="0" smtClean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познавательный </a:t>
            </a:r>
            <a:r>
              <a:rPr lang="ru-RU" sz="2400" dirty="0">
                <a:latin typeface="+mj-lt"/>
              </a:rPr>
              <a:t>интерес; открыли перед детьми  удивительный мир   экспериментирования.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260048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" y="-2728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1124744"/>
            <a:ext cx="65527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Цель:  </a:t>
            </a:r>
            <a:endParaRPr lang="ru-RU" sz="2800" b="1" dirty="0" smtClean="0">
              <a:solidFill>
                <a:srgbClr val="FF0000"/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ru-RU" sz="2400" dirty="0" smtClean="0">
                <a:cs typeface="Times New Roman" pitchFamily="18" charset="0"/>
              </a:rPr>
              <a:t>Развивать </a:t>
            </a:r>
            <a:r>
              <a:rPr lang="ru-RU" sz="2400" dirty="0">
                <a:cs typeface="Times New Roman" pitchFamily="18" charset="0"/>
              </a:rPr>
              <a:t>познавательный интерес детей в процессе  экспериментальной деятельности.</a:t>
            </a:r>
          </a:p>
        </p:txBody>
      </p:sp>
      <p:pic>
        <p:nvPicPr>
          <p:cNvPr id="5" name="Picture 1" descr="C:\Users\Титан\Desktop\опыты артинки\0_3a855_1ebba684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852936"/>
            <a:ext cx="2244685" cy="3358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70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900igr.net/up/datas/261762/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5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813690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Задачи : </a:t>
            </a:r>
            <a:endParaRPr lang="ru-RU" sz="28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lvl="0" algn="ctr"/>
            <a:endParaRPr lang="ru-RU" sz="2800" b="1" dirty="0" smtClean="0">
              <a:cs typeface="Times New Roman" pitchFamily="18" charset="0"/>
            </a:endParaRPr>
          </a:p>
          <a:p>
            <a:pPr lvl="0" algn="ctr"/>
            <a:endParaRPr lang="ru-RU" sz="2800" b="1" dirty="0"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>
                <a:cs typeface="Times New Roman" pitchFamily="18" charset="0"/>
              </a:rPr>
              <a:t>Формировать </a:t>
            </a:r>
            <a:r>
              <a:rPr lang="ru-RU" sz="2400" dirty="0">
                <a:cs typeface="Times New Roman" pitchFamily="18" charset="0"/>
              </a:rPr>
              <a:t>опыт выполнения правил техники безопасности при проведении опытов и </a:t>
            </a:r>
            <a:r>
              <a:rPr lang="ru-RU" sz="2400" dirty="0" smtClean="0">
                <a:cs typeface="Times New Roman" pitchFamily="18" charset="0"/>
              </a:rPr>
              <a:t>экспериментов;</a:t>
            </a:r>
          </a:p>
          <a:p>
            <a:pPr lvl="0" algn="ctr">
              <a:lnSpc>
                <a:spcPct val="150000"/>
              </a:lnSpc>
              <a:buFont typeface="Wingdings" pitchFamily="2" charset="2"/>
              <a:buChar char="ü"/>
            </a:pPr>
            <a:endParaRPr lang="ru-RU" sz="2400" dirty="0" smtClean="0"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>
                <a:cs typeface="Times New Roman" pitchFamily="18" charset="0"/>
              </a:rPr>
              <a:t>Развивать  у детей познавательные способности (анализ, классификация, сравнение, обобщение);</a:t>
            </a:r>
          </a:p>
          <a:p>
            <a:pPr algn="ctr">
              <a:lnSpc>
                <a:spcPct val="150000"/>
              </a:lnSpc>
            </a:pPr>
            <a:endParaRPr lang="ru-RU" sz="2400" dirty="0" smtClean="0"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2400" dirty="0" smtClean="0">
                <a:cs typeface="Times New Roman" pitchFamily="18" charset="0"/>
              </a:rPr>
              <a:t>воспитывать стремление сохранять и оберегать природный мир, видеть его красоту.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ü"/>
            </a:pPr>
            <a:endParaRPr lang="ru-RU" sz="2400" dirty="0" smtClean="0"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buFont typeface="Wingdings" pitchFamily="2" charset="2"/>
              <a:buChar char="ü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6562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404664"/>
            <a:ext cx="72008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</a:rPr>
              <a:t>Литература:</a:t>
            </a:r>
          </a:p>
          <a:p>
            <a:pPr lvl="0" algn="ctr"/>
            <a:endParaRPr lang="ru-RU" sz="2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0" algn="ctr"/>
            <a:endParaRPr lang="ru-RU" sz="2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0" algn="ctr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ru-RU" sz="2000" dirty="0">
              <a:solidFill>
                <a:srgbClr val="FF0000"/>
              </a:solidFill>
              <a:latin typeface="Comic Sans MS" pitchFamily="66" charset="0"/>
            </a:endParaRPr>
          </a:p>
          <a:p>
            <a:pPr lvl="0" algn="ctr"/>
            <a:endParaRPr lang="ru-RU" sz="2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0" algn="ctr"/>
            <a:endParaRPr lang="ru-RU" sz="2000" dirty="0">
              <a:solidFill>
                <a:srgbClr val="FF0000"/>
              </a:solidFill>
              <a:latin typeface="Comic Sans MS" pitchFamily="66" charset="0"/>
            </a:endParaRPr>
          </a:p>
          <a:p>
            <a:pPr lvl="0" algn="ctr"/>
            <a:endParaRPr lang="ru-RU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1048"/>
            <a:ext cx="3111708" cy="23337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01008"/>
            <a:ext cx="3353848" cy="2515386"/>
          </a:xfrm>
          <a:prstGeom prst="rect">
            <a:avLst/>
          </a:prstGeom>
        </p:spPr>
      </p:pic>
      <p:pic>
        <p:nvPicPr>
          <p:cNvPr id="6" name="Рисунок 5" descr="IMG_60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196752"/>
            <a:ext cx="2952328" cy="22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476672"/>
            <a:ext cx="5976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Картотека </a:t>
            </a:r>
            <a:r>
              <a:rPr lang="ru-RU" sz="2800" b="1" dirty="0">
                <a:solidFill>
                  <a:srgbClr val="FF0000"/>
                </a:solidFill>
              </a:rPr>
              <a:t>опытов и </a:t>
            </a:r>
            <a:r>
              <a:rPr lang="ru-RU" sz="2800" b="1" dirty="0" smtClean="0">
                <a:solidFill>
                  <a:srgbClr val="FF0000"/>
                </a:solidFill>
              </a:rPr>
              <a:t>экспериментов: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84984"/>
            <a:ext cx="3888463" cy="2916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6752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up/datas/69728/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404665"/>
            <a:ext cx="51663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Картотека дидактических игр по экспериментальной деятельности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88840"/>
            <a:ext cx="5738182" cy="43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6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http://900igr.net/up/datas/69728/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34986" y="404664"/>
            <a:ext cx="46173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Консультации для родителей: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149080"/>
            <a:ext cx="2856317" cy="2142238"/>
          </a:xfrm>
          <a:prstGeom prst="rect">
            <a:avLst/>
          </a:prstGeom>
        </p:spPr>
      </p:pic>
      <p:pic>
        <p:nvPicPr>
          <p:cNvPr id="7" name="Рисунок 6" descr="IMG_60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1124744"/>
            <a:ext cx="2196244" cy="2928325"/>
          </a:xfrm>
          <a:prstGeom prst="rect">
            <a:avLst/>
          </a:prstGeom>
        </p:spPr>
      </p:pic>
      <p:pic>
        <p:nvPicPr>
          <p:cNvPr id="9" name="Рисунок 8" descr="IMG_61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1640" y="1412776"/>
            <a:ext cx="3497864" cy="2623398"/>
          </a:xfrm>
          <a:prstGeom prst="rect">
            <a:avLst/>
          </a:prstGeom>
        </p:spPr>
      </p:pic>
      <p:pic>
        <p:nvPicPr>
          <p:cNvPr id="10" name="Рисунок 9" descr="IMG_614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2040" y="4149080"/>
            <a:ext cx="3059832" cy="2294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6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2" descr="http://900igr.net/up/datas/69728/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34986" y="404664"/>
            <a:ext cx="4617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err="1" smtClean="0">
                <a:solidFill>
                  <a:srgbClr val="FF0000"/>
                </a:solidFill>
                <a:latin typeface="+mj-lt"/>
              </a:rPr>
              <a:t>Лэпбук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:</a:t>
            </a:r>
          </a:p>
        </p:txBody>
      </p:sp>
      <p:pic>
        <p:nvPicPr>
          <p:cNvPr id="9" name="Рисунок 8" descr="IMG_60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980728"/>
            <a:ext cx="3312368" cy="2484276"/>
          </a:xfrm>
          <a:prstGeom prst="rect">
            <a:avLst/>
          </a:prstGeom>
        </p:spPr>
      </p:pic>
      <p:pic>
        <p:nvPicPr>
          <p:cNvPr id="10" name="Рисунок 9" descr="IMG_60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052736"/>
            <a:ext cx="3240360" cy="2430270"/>
          </a:xfrm>
          <a:prstGeom prst="rect">
            <a:avLst/>
          </a:prstGeom>
        </p:spPr>
      </p:pic>
      <p:pic>
        <p:nvPicPr>
          <p:cNvPr id="11" name="Рисунок 10" descr="IMG_60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3573016"/>
            <a:ext cx="3384376" cy="2538282"/>
          </a:xfrm>
          <a:prstGeom prst="rect">
            <a:avLst/>
          </a:prstGeom>
        </p:spPr>
      </p:pic>
      <p:pic>
        <p:nvPicPr>
          <p:cNvPr id="12" name="Рисунок 11" descr="IMG_609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3663026"/>
            <a:ext cx="3491880" cy="2618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319</Words>
  <Application>Microsoft Office PowerPoint</Application>
  <PresentationFormat>Экран (4:3)</PresentationFormat>
  <Paragraphs>122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53</cp:revision>
  <dcterms:created xsi:type="dcterms:W3CDTF">2018-09-16T11:57:10Z</dcterms:created>
  <dcterms:modified xsi:type="dcterms:W3CDTF">2018-09-19T17:27:38Z</dcterms:modified>
</cp:coreProperties>
</file>